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304" r:id="rId10"/>
    <p:sldId id="266" r:id="rId11"/>
    <p:sldId id="267" r:id="rId12"/>
    <p:sldId id="268" r:id="rId13"/>
    <p:sldId id="283" r:id="rId14"/>
    <p:sldId id="285" r:id="rId15"/>
    <p:sldId id="284" r:id="rId16"/>
    <p:sldId id="269" r:id="rId17"/>
    <p:sldId id="281" r:id="rId18"/>
    <p:sldId id="282" r:id="rId19"/>
    <p:sldId id="270" r:id="rId20"/>
    <p:sldId id="271" r:id="rId21"/>
    <p:sldId id="276" r:id="rId22"/>
    <p:sldId id="272" r:id="rId23"/>
    <p:sldId id="277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8" r:id="rId36"/>
    <p:sldId id="273" r:id="rId37"/>
    <p:sldId id="280" r:id="rId38"/>
    <p:sldId id="297" r:id="rId39"/>
    <p:sldId id="274" r:id="rId40"/>
    <p:sldId id="278" r:id="rId41"/>
    <p:sldId id="275" r:id="rId42"/>
    <p:sldId id="279" r:id="rId43"/>
    <p:sldId id="299" r:id="rId44"/>
    <p:sldId id="300" r:id="rId45"/>
    <p:sldId id="301" r:id="rId46"/>
    <p:sldId id="302" r:id="rId47"/>
    <p:sldId id="303" r:id="rId48"/>
    <p:sldId id="306" r:id="rId49"/>
    <p:sldId id="305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99C9F-7075-40FD-85EA-AB01003332F6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FF322-37BB-481C-9F74-8A41AF325F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7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FF322-37BB-481C-9F74-8A41AF325FD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15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04BDF91-1322-4B2E-8351-56D77D9C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4" y="146260"/>
            <a:ext cx="11704400" cy="30485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52B0CE-6226-F39A-04ED-6FB18D3BC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748" y="3155769"/>
            <a:ext cx="9519876" cy="18761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ED8F91-6D07-5D84-B07F-0C087040A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9517" y="2863077"/>
            <a:ext cx="1124107" cy="91452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8FFB335-3ADA-24DB-CB4E-202A5E5FD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4" y="4841616"/>
            <a:ext cx="9489028" cy="18761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8A41B2-2BB2-D8EB-5371-0974F2A9B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596" y="4835563"/>
            <a:ext cx="9489028" cy="187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69D82A5-24F5-0196-B75F-C455A6C1FC2F}"/>
              </a:ext>
            </a:extLst>
          </p:cNvPr>
          <p:cNvSpPr txBox="1"/>
          <p:nvPr/>
        </p:nvSpPr>
        <p:spPr>
          <a:xfrm>
            <a:off x="3595757" y="4126727"/>
            <a:ext cx="576517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450 ans d’Histoire</a:t>
            </a:r>
          </a:p>
          <a:p>
            <a:endParaRPr lang="fr-FR" sz="2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fr-FR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Plus d’un siècle de photographies</a:t>
            </a:r>
            <a:endParaRPr lang="fr-CH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B0EB25-CFFC-98CF-47DB-9D179100F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092" y="3948480"/>
            <a:ext cx="1660474" cy="19405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2194AA-C450-F0D9-3CD5-E7B2074DD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24" y="3777605"/>
            <a:ext cx="2215372" cy="21640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877478E-8C0C-7029-431E-123E68F8F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24" y="3155769"/>
            <a:ext cx="3041985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52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0F6B9E-C0AB-5BBA-F180-DE5477193169}"/>
              </a:ext>
            </a:extLst>
          </p:cNvPr>
          <p:cNvSpPr txBox="1"/>
          <p:nvPr/>
        </p:nvSpPr>
        <p:spPr>
          <a:xfrm>
            <a:off x="2186940" y="6225778"/>
            <a:ext cx="781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Papegay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1929   Inauguration du drapeau et  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llocution du Pasteur André </a:t>
            </a: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Bovon</a:t>
            </a:r>
            <a:r>
              <a:rPr lang="fr-FR" b="1" dirty="0"/>
              <a:t> </a:t>
            </a:r>
            <a:endParaRPr lang="fr-CH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CBBA65-9651-5AF0-47AD-C341B5C3A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67" y="720090"/>
            <a:ext cx="8207265" cy="525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11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2098B8-7A25-B170-FE73-E0C827D2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340" y="641079"/>
            <a:ext cx="7830046" cy="52802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C9E45B-6ED8-506B-7968-C9EDA4155E21}"/>
              </a:ext>
            </a:extLst>
          </p:cNvPr>
          <p:cNvSpPr txBox="1"/>
          <p:nvPr/>
        </p:nvSpPr>
        <p:spPr>
          <a:xfrm>
            <a:off x="3238633" y="6217320"/>
            <a:ext cx="5585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Papegay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années 50  Conseils dans la cour du Collège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46627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76ADDB-1C89-C96B-0DEF-783405EC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49" y="676656"/>
            <a:ext cx="4668012" cy="52852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90D832-B4CA-F0C3-EA2C-25408E94AEA8}"/>
              </a:ext>
            </a:extLst>
          </p:cNvPr>
          <p:cNvSpPr txBox="1"/>
          <p:nvPr/>
        </p:nvSpPr>
        <p:spPr>
          <a:xfrm>
            <a:off x="3843147" y="6263640"/>
            <a:ext cx="4249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Papegay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années 50 au Verger de la Ville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3290917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13EA3E-E763-F06F-E865-79460F8E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294" y="610362"/>
            <a:ext cx="7471410" cy="53187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D0CB01-F77C-A6A8-7035-A58454CEAD2D}"/>
              </a:ext>
            </a:extLst>
          </p:cNvPr>
          <p:cNvSpPr txBox="1"/>
          <p:nvPr/>
        </p:nvSpPr>
        <p:spPr>
          <a:xfrm>
            <a:off x="2435959" y="6122515"/>
            <a:ext cx="7320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Papegay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années 50 Jean-Pierre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Gétaz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Rosemay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tête du cortège</a:t>
            </a:r>
            <a:endParaRPr lang="fr-CH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29754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1E9695-9606-9E9D-A7EA-6CC07810B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976" y="605790"/>
            <a:ext cx="4608576" cy="54086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C06E74-5794-83F8-E747-1F7A648576EF}"/>
              </a:ext>
            </a:extLst>
          </p:cNvPr>
          <p:cNvSpPr txBox="1"/>
          <p:nvPr/>
        </p:nvSpPr>
        <p:spPr>
          <a:xfrm>
            <a:off x="3265551" y="6143470"/>
            <a:ext cx="607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Papegay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années 50: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Rosemay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Jean-Pierre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Gétaz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2909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9532A7-B647-F921-2741-5B39BA85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32" y="739858"/>
            <a:ext cx="4399026" cy="52213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D1389A-C854-0A44-FE24-E9709B1939F0}"/>
              </a:ext>
            </a:extLst>
          </p:cNvPr>
          <p:cNvSpPr txBox="1"/>
          <p:nvPr/>
        </p:nvSpPr>
        <p:spPr>
          <a:xfrm>
            <a:off x="5507736" y="1701643"/>
            <a:ext cx="6205728" cy="3297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Porteurs de prix suivis des Conseils à la Grand-Rue dans les années 50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(on peut encore voir les voies du tram)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Alfred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3ème ligne de porteurs de prix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Jean-Pierre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Gétaz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Rosemay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fille de James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1949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1D96BC-8803-50FF-7A48-47F1BFE3737C}"/>
              </a:ext>
            </a:extLst>
          </p:cNvPr>
          <p:cNvSpPr txBox="1"/>
          <p:nvPr/>
        </p:nvSpPr>
        <p:spPr>
          <a:xfrm>
            <a:off x="5417058" y="6210388"/>
            <a:ext cx="2182749" cy="37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Papegay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années 50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4083065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B22ABD-F5F8-27E7-8EB2-405C2191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541" y="883539"/>
            <a:ext cx="7145419" cy="50909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0F6CE72-84FE-5111-9806-624984FF2348}"/>
              </a:ext>
            </a:extLst>
          </p:cNvPr>
          <p:cNvSpPr txBox="1"/>
          <p:nvPr/>
        </p:nvSpPr>
        <p:spPr>
          <a:xfrm>
            <a:off x="4474273" y="6258849"/>
            <a:ext cx="324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Papegay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années 50 : Receveur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988165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D2E52F-ECA7-AF08-878C-30BEEC281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183" y="827337"/>
            <a:ext cx="3712464" cy="52033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50765F-24A9-F60C-279D-0C1AD17F3317}"/>
              </a:ext>
            </a:extLst>
          </p:cNvPr>
          <p:cNvSpPr txBox="1"/>
          <p:nvPr/>
        </p:nvSpPr>
        <p:spPr>
          <a:xfrm>
            <a:off x="4266012" y="6228705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Années 50 :   Demoiselles d’honneur</a:t>
            </a:r>
            <a:endParaRPr lang="fr-CH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8A6FB6-34BF-559A-92F4-14CEB4AE4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354" y="827338"/>
            <a:ext cx="3681388" cy="52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58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5B7DC5-1626-4A61-9867-239668063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64" y="791905"/>
            <a:ext cx="7404856" cy="52741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0D1E18-37BD-479C-3180-34587946068B}"/>
              </a:ext>
            </a:extLst>
          </p:cNvPr>
          <p:cNvSpPr txBox="1"/>
          <p:nvPr/>
        </p:nvSpPr>
        <p:spPr>
          <a:xfrm>
            <a:off x="8394192" y="1933974"/>
            <a:ext cx="3163824" cy="299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Fête pluvieuse aux Vergers du port lors du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Papegay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Derrière la foule se trouve le pont de danse mis en place par la commune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4E84E7-C9A8-BA99-B980-23DD9CCB5C15}"/>
              </a:ext>
            </a:extLst>
          </p:cNvPr>
          <p:cNvSpPr txBox="1"/>
          <p:nvPr/>
        </p:nvSpPr>
        <p:spPr>
          <a:xfrm>
            <a:off x="4902328" y="6248070"/>
            <a:ext cx="2182749" cy="37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Papegay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années 50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2813277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123090-4911-EC1A-9B56-FFBDE48B8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32" y="1060897"/>
            <a:ext cx="6336792" cy="44988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2DADC9-8CFC-5257-B788-B1D257C8F872}"/>
              </a:ext>
            </a:extLst>
          </p:cNvPr>
          <p:cNvSpPr txBox="1"/>
          <p:nvPr/>
        </p:nvSpPr>
        <p:spPr>
          <a:xfrm>
            <a:off x="4919092" y="6200266"/>
            <a:ext cx="2182749" cy="37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Papegay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années 50</a:t>
            </a:r>
            <a:endParaRPr lang="fr-CH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A7B70CB-9953-5251-6196-81829CDF35BB}"/>
              </a:ext>
            </a:extLst>
          </p:cNvPr>
          <p:cNvSpPr txBox="1"/>
          <p:nvPr/>
        </p:nvSpPr>
        <p:spPr>
          <a:xfrm>
            <a:off x="7598665" y="1307978"/>
            <a:ext cx="4873751" cy="4004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porte drapeau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droite au fond 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Alfred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commandant de parade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Raymond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Trottet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receveur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Jacques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(avec la barbe)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65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6">
            <a:extLst>
              <a:ext uri="{FF2B5EF4-FFF2-40B4-BE49-F238E27FC236}">
                <a16:creationId xmlns:a16="http://schemas.microsoft.com/office/drawing/2014/main" id="{E4D2CA22-4822-9B6E-DFB5-9CF1B6DB9E01}"/>
              </a:ext>
            </a:extLst>
          </p:cNvPr>
          <p:cNvSpPr txBox="1">
            <a:spLocks/>
          </p:cNvSpPr>
          <p:nvPr/>
        </p:nvSpPr>
        <p:spPr>
          <a:xfrm>
            <a:off x="3901348" y="6174760"/>
            <a:ext cx="4163280" cy="413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1897  </a:t>
            </a:r>
            <a:r>
              <a:rPr lang="fr-CH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Papegay</a:t>
            </a:r>
            <a:r>
              <a:rPr lang="fr-CH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&amp; Inauguration du drapeau</a:t>
            </a:r>
            <a:r>
              <a:rPr lang="fr-CH" b="1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620BF4-1F2F-D100-A768-01284DA74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17" y="518463"/>
            <a:ext cx="8682366" cy="54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40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F47DDB-78B6-2BEB-9CB8-B9320A78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77" y="1078991"/>
            <a:ext cx="6295644" cy="45399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24616B0-1673-B226-BD8D-3E8EE1A005DA}"/>
              </a:ext>
            </a:extLst>
          </p:cNvPr>
          <p:cNvSpPr txBox="1"/>
          <p:nvPr/>
        </p:nvSpPr>
        <p:spPr>
          <a:xfrm>
            <a:off x="5004625" y="6213666"/>
            <a:ext cx="2182749" cy="37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Papegay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années 60</a:t>
            </a:r>
            <a:endParaRPr lang="fr-CH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48EEB9-B306-B634-6223-445E8A4D4DF8}"/>
              </a:ext>
            </a:extLst>
          </p:cNvPr>
          <p:cNvSpPr txBox="1"/>
          <p:nvPr/>
        </p:nvSpPr>
        <p:spPr>
          <a:xfrm>
            <a:off x="7580377" y="2845617"/>
            <a:ext cx="415533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Porteuses et porteurs de corbeilles de la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Société des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Végnolans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Tour-de-Peilz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12532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5ECBCC-2798-8145-0C10-6A230E6E1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4" y="875538"/>
            <a:ext cx="7111366" cy="51069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E1C15E-5892-BCFA-5533-9BA1453BE11C}"/>
              </a:ext>
            </a:extLst>
          </p:cNvPr>
          <p:cNvSpPr txBox="1"/>
          <p:nvPr/>
        </p:nvSpPr>
        <p:spPr>
          <a:xfrm>
            <a:off x="8257032" y="1783440"/>
            <a:ext cx="320078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Ansermet :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veste à carreaux à gauche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sa droite Jacques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Sillig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seul sans cravate et pull blanc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(toujours en british sportsman)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072E17-3D5D-736D-9F14-68F13410FB60}"/>
              </a:ext>
            </a:extLst>
          </p:cNvPr>
          <p:cNvSpPr txBox="1"/>
          <p:nvPr/>
        </p:nvSpPr>
        <p:spPr>
          <a:xfrm>
            <a:off x="5004625" y="6243887"/>
            <a:ext cx="2182749" cy="37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Papegay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années 60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3252493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880DD2-134D-38B4-77B6-9172660C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79" y="772668"/>
            <a:ext cx="7062442" cy="50977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D500B0B-D261-AAB9-7D89-E18FF06F98E0}"/>
              </a:ext>
            </a:extLst>
          </p:cNvPr>
          <p:cNvSpPr txBox="1"/>
          <p:nvPr/>
        </p:nvSpPr>
        <p:spPr>
          <a:xfrm>
            <a:off x="1261872" y="6135624"/>
            <a:ext cx="9824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Porteuses et porteurs de corbeilles de la Société des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Végnolans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Tour-de-Peilz dans les années 60</a:t>
            </a:r>
            <a:endParaRPr lang="fr-CH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60990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DD5FE2-B701-A019-A3C4-D1AAFD697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46" y="943919"/>
            <a:ext cx="6737605" cy="48055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1115A3-FFF7-B191-0306-2FFBE81555C2}"/>
              </a:ext>
            </a:extLst>
          </p:cNvPr>
          <p:cNvSpPr txBox="1"/>
          <p:nvPr/>
        </p:nvSpPr>
        <p:spPr>
          <a:xfrm>
            <a:off x="7583424" y="1209138"/>
            <a:ext cx="4303776" cy="4762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(avec le fusil).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fut ensuite Président lors du 400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Derrière à gauche 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Ansermet (veste à carreaux grise)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Jacques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(barbu)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Derrière à droite 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Henry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Desclouds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(derrière la fille)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Jean-Pierre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(barbu)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2102F6-4DA8-2139-0FB3-FA1AE46EB9F8}"/>
              </a:ext>
            </a:extLst>
          </p:cNvPr>
          <p:cNvSpPr txBox="1"/>
          <p:nvPr/>
        </p:nvSpPr>
        <p:spPr>
          <a:xfrm>
            <a:off x="5059299" y="6230867"/>
            <a:ext cx="2073402" cy="76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Papegay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années 70 </a:t>
            </a:r>
            <a:endParaRPr lang="fr-CH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35055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6DEC333-ACC3-A7EC-06C3-7601C11588E7}"/>
              </a:ext>
            </a:extLst>
          </p:cNvPr>
          <p:cNvSpPr txBox="1"/>
          <p:nvPr/>
        </p:nvSpPr>
        <p:spPr>
          <a:xfrm>
            <a:off x="2423160" y="6153912"/>
            <a:ext cx="749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mai 1974 : Le Roy Michel André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lors du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54CEAD-0F4B-3F86-291F-E74D082B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26" y="713232"/>
            <a:ext cx="4119494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0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298EB26-7C6B-DE7C-3692-3B33F6DFDD3A}"/>
              </a:ext>
            </a:extLst>
          </p:cNvPr>
          <p:cNvSpPr txBox="1"/>
          <p:nvPr/>
        </p:nvSpPr>
        <p:spPr>
          <a:xfrm>
            <a:off x="1935480" y="6156198"/>
            <a:ext cx="832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mai 1974 : Le Roy Michel André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et les gardes lors du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567C98-0089-4610-DEBA-38FE505F6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480" y="643189"/>
            <a:ext cx="7891272" cy="53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95C27CF-1318-30D9-8240-E50F98A0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39" y="667512"/>
            <a:ext cx="7993122" cy="53949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0315A12-96BE-D4B3-5F08-A658823DBB71}"/>
              </a:ext>
            </a:extLst>
          </p:cNvPr>
          <p:cNvSpPr txBox="1"/>
          <p:nvPr/>
        </p:nvSpPr>
        <p:spPr>
          <a:xfrm>
            <a:off x="1028700" y="6269212"/>
            <a:ext cx="1013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mai 1974 : Le Roy Michel André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demoiselles d’honneur et gardes lors du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981832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4201AF0-89D7-543A-9C18-B8DCEAB862D2}"/>
              </a:ext>
            </a:extLst>
          </p:cNvPr>
          <p:cNvSpPr txBox="1"/>
          <p:nvPr/>
        </p:nvSpPr>
        <p:spPr>
          <a:xfrm>
            <a:off x="2313432" y="5945564"/>
            <a:ext cx="723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mai 1974 : Le Roy Michel André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demoiselles d’honneur</a:t>
            </a:r>
          </a:p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Sylvio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gauche avec les lunettes, et les gardes lors du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699F35-09D6-E517-5BB2-4251DCCF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08" y="512993"/>
            <a:ext cx="8093351" cy="53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33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01323D9-584F-7308-4C75-EFABA464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06" y="834381"/>
            <a:ext cx="3401993" cy="49697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D89A32-290B-BC95-E3EF-F27FAF5E7D88}"/>
              </a:ext>
            </a:extLst>
          </p:cNvPr>
          <p:cNvSpPr txBox="1"/>
          <p:nvPr/>
        </p:nvSpPr>
        <p:spPr>
          <a:xfrm>
            <a:off x="1836420" y="6281120"/>
            <a:ext cx="870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mai 1974 : Le Roy Michel André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bien accom</a:t>
            </a:r>
            <a:r>
              <a:rPr lang="fr-FR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pagné 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lors du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BD676C-10DB-C418-711A-4AAE13460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531" y="834381"/>
            <a:ext cx="7138543" cy="496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82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53C130-07AF-9C65-C960-43F4ED22C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830" y="678942"/>
            <a:ext cx="7488126" cy="53195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0B21C6-0FF5-DAAF-577B-3C79734E9439}"/>
              </a:ext>
            </a:extLst>
          </p:cNvPr>
          <p:cNvSpPr txBox="1"/>
          <p:nvPr/>
        </p:nvSpPr>
        <p:spPr>
          <a:xfrm>
            <a:off x="3261716" y="6221206"/>
            <a:ext cx="615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1974 : Le Roy Michel André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filmé lors du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952346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A990762-F352-A4E2-05AC-6B482962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58" y="625635"/>
            <a:ext cx="7522083" cy="5397944"/>
          </a:xfrm>
          <a:prstGeom prst="rect">
            <a:avLst/>
          </a:prstGeom>
        </p:spPr>
      </p:pic>
      <p:sp>
        <p:nvSpPr>
          <p:cNvPr id="3" name="Sous-titre 6">
            <a:extLst>
              <a:ext uri="{FF2B5EF4-FFF2-40B4-BE49-F238E27FC236}">
                <a16:creationId xmlns:a16="http://schemas.microsoft.com/office/drawing/2014/main" id="{DF03D9EE-0B12-B27E-C651-414B98CFDC60}"/>
              </a:ext>
            </a:extLst>
          </p:cNvPr>
          <p:cNvSpPr txBox="1">
            <a:spLocks/>
          </p:cNvSpPr>
          <p:nvPr/>
        </p:nvSpPr>
        <p:spPr>
          <a:xfrm>
            <a:off x="5022589" y="6159109"/>
            <a:ext cx="2357134" cy="448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1901  Conseils réunis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64009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747F42-4344-2428-8A3F-151C271C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52" y="994057"/>
            <a:ext cx="6632687" cy="45561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71335A9-F75F-C577-2003-14DCB2D2E9C1}"/>
              </a:ext>
            </a:extLst>
          </p:cNvPr>
          <p:cNvSpPr txBox="1"/>
          <p:nvPr/>
        </p:nvSpPr>
        <p:spPr>
          <a:xfrm>
            <a:off x="2482596" y="6197847"/>
            <a:ext cx="722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mai 1974 : Banquet dans la salle des Remparts lors du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484225D-55E3-99CE-F0FF-EE73D37DBE61}"/>
              </a:ext>
            </a:extLst>
          </p:cNvPr>
          <p:cNvSpPr txBox="1"/>
          <p:nvPr/>
        </p:nvSpPr>
        <p:spPr>
          <a:xfrm>
            <a:off x="7629796" y="2187961"/>
            <a:ext cx="390318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gauche au 1er plan :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à côté son épouse Céline.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a été employé communal à la Tour-de-Peilz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face, celui qui semble regarder l'objectif :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Samuel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60593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DB2DD4-44AA-88D9-83CD-F091ACAE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05" y="874776"/>
            <a:ext cx="6384227" cy="46378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DE6C00-2FBA-EDD7-A76C-A888C4574EE9}"/>
              </a:ext>
            </a:extLst>
          </p:cNvPr>
          <p:cNvSpPr txBox="1"/>
          <p:nvPr/>
        </p:nvSpPr>
        <p:spPr>
          <a:xfrm>
            <a:off x="4334256" y="6153912"/>
            <a:ext cx="352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mai 1974 :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C0524B-4E6E-6FD0-BEB3-F9AB988A081B}"/>
              </a:ext>
            </a:extLst>
          </p:cNvPr>
          <p:cNvSpPr txBox="1"/>
          <p:nvPr/>
        </p:nvSpPr>
        <p:spPr>
          <a:xfrm>
            <a:off x="7205472" y="874776"/>
            <a:ext cx="4731167" cy="4736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presse locale relate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Quelques personnalités à l'apéritif au Verger de la Ville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gauche à droite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Claude Bonnard, conseiller d'Etat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Silvio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municipal (de face)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André Berthoud, président du Conseil communal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André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Debétaz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syndic (de profil à droite)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50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BB7FB74-BF3B-0084-0C05-4C95A457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80" y="872374"/>
            <a:ext cx="3523487" cy="51132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2D22DF6-A1F1-F831-B564-497961A29DA2}"/>
              </a:ext>
            </a:extLst>
          </p:cNvPr>
          <p:cNvSpPr txBox="1"/>
          <p:nvPr/>
        </p:nvSpPr>
        <p:spPr>
          <a:xfrm>
            <a:off x="5358384" y="2307051"/>
            <a:ext cx="6044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presse locale relate :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Pierre-Louis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vient de recevoir des mains de M. Jean Monnier,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président de la Société des Armes réunies, marraine du drapeau,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nouveau drapeau de la Société des Mousquetaires.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66E087-298A-2FE8-2D95-AD72F5268A24}"/>
              </a:ext>
            </a:extLst>
          </p:cNvPr>
          <p:cNvSpPr txBox="1"/>
          <p:nvPr/>
        </p:nvSpPr>
        <p:spPr>
          <a:xfrm>
            <a:off x="4334256" y="6163818"/>
            <a:ext cx="352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mai 1974 :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1410155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6CEA31B-47F2-89B9-E48C-89BB3D359A1A}"/>
              </a:ext>
            </a:extLst>
          </p:cNvPr>
          <p:cNvSpPr txBox="1"/>
          <p:nvPr/>
        </p:nvSpPr>
        <p:spPr>
          <a:xfrm>
            <a:off x="4416552" y="6071616"/>
            <a:ext cx="352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mai 1974 :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7A5A8C-EA2E-D6BF-9001-8B61CD388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84" y="786384"/>
            <a:ext cx="3464662" cy="48554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755F0FB-35AE-E67A-0F3C-5A793F3C13FA}"/>
              </a:ext>
            </a:extLst>
          </p:cNvPr>
          <p:cNvSpPr txBox="1"/>
          <p:nvPr/>
        </p:nvSpPr>
        <p:spPr>
          <a:xfrm>
            <a:off x="6096000" y="2675507"/>
            <a:ext cx="4713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Auguste Ansermet, le doyen des Mousquetaires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ayant participé à la Fête du 400ème anniversaire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036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B73EF24-F2AD-1363-4A36-C93FE1051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52" y="1043731"/>
            <a:ext cx="6659214" cy="46946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C4CFC4-3195-FE86-0E9F-1424DA420750}"/>
              </a:ext>
            </a:extLst>
          </p:cNvPr>
          <p:cNvSpPr txBox="1"/>
          <p:nvPr/>
        </p:nvSpPr>
        <p:spPr>
          <a:xfrm>
            <a:off x="5184648" y="6216605"/>
            <a:ext cx="244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1974 :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1217D9-CB07-DE0A-747D-27DEE4E1B78E}"/>
              </a:ext>
            </a:extLst>
          </p:cNvPr>
          <p:cNvSpPr txBox="1"/>
          <p:nvPr/>
        </p:nvSpPr>
        <p:spPr>
          <a:xfrm>
            <a:off x="7434634" y="1043731"/>
            <a:ext cx="44213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Dernière séance des Conseils avant le 400ème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Caveau des Mousquetaires: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présidence de Pierre-Louis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(de face au fond)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1er sur le banc à droite : Jacques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Avant-dernier à droite sur le banc : Gilbert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fond à gauche du Président : Alfred-François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sa gauche debout : Raymond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Trottet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ses côtés, debout également : Jean-Pierre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Gétaz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Tout à gauche de l’image : Jean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Trottet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frère de Raymond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99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C2740E-71CB-17D0-CF03-F8759CBC0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5" y="740664"/>
            <a:ext cx="7541935" cy="51755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3A8E45-85CA-5BC9-979F-CFF2E641ECAC}"/>
              </a:ext>
            </a:extLst>
          </p:cNvPr>
          <p:cNvSpPr txBox="1"/>
          <p:nvPr/>
        </p:nvSpPr>
        <p:spPr>
          <a:xfrm>
            <a:off x="4334256" y="6168628"/>
            <a:ext cx="352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mai 1974 : Jubilé 400 </a:t>
            </a:r>
            <a:r>
              <a:rPr lang="fr-FR" sz="1800" b="1" kern="1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endParaRPr lang="fr-CH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FD6F97-B176-6603-8911-6ABEC195AE55}"/>
              </a:ext>
            </a:extLst>
          </p:cNvPr>
          <p:cNvSpPr txBox="1"/>
          <p:nvPr/>
        </p:nvSpPr>
        <p:spPr>
          <a:xfrm>
            <a:off x="8459392" y="1959370"/>
            <a:ext cx="3327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vue du banquet à la Salle des Remparts à l'heure des discours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André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Debétaz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prononce son allocution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le podium : « l'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», musique officielle de la journée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397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1D11C2-965D-22C1-20DB-D30B55787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096" y="887409"/>
            <a:ext cx="7071360" cy="50831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ADA494A-1564-9393-D9B3-A77FDD3A9ADB}"/>
              </a:ext>
            </a:extLst>
          </p:cNvPr>
          <p:cNvSpPr txBox="1"/>
          <p:nvPr/>
        </p:nvSpPr>
        <p:spPr>
          <a:xfrm>
            <a:off x="2036962" y="6080760"/>
            <a:ext cx="758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 des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Végnolans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la Grand-Rue porteuses et porteurs de corbeilles 1976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143245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125136E-AA22-3312-A556-7967A5AF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68" y="1023936"/>
            <a:ext cx="6240780" cy="44485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051AD2-0362-2D5A-74F0-C73E95E9D644}"/>
              </a:ext>
            </a:extLst>
          </p:cNvPr>
          <p:cNvSpPr txBox="1"/>
          <p:nvPr/>
        </p:nvSpPr>
        <p:spPr>
          <a:xfrm>
            <a:off x="7192180" y="2117006"/>
            <a:ext cx="4676732" cy="262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receveur Raymond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Trottet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agrafe la médaille du Roy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Michel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Gétaz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1976.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 père Jean-Pierre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Gétaz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qui était Président, fut malheureusement absent ce jour-là pour des raisons militaires</a:t>
            </a:r>
          </a:p>
          <a:p>
            <a:endParaRPr lang="fr-CH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EA9B0F-0F77-B1E7-77A9-FE1156063583}"/>
              </a:ext>
            </a:extLst>
          </p:cNvPr>
          <p:cNvSpPr txBox="1"/>
          <p:nvPr/>
        </p:nvSpPr>
        <p:spPr>
          <a:xfrm>
            <a:off x="5392674" y="6172296"/>
            <a:ext cx="1534668" cy="76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Papegay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1976</a:t>
            </a:r>
            <a:endParaRPr lang="fr-CH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1659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5C9066-FD72-A27C-5DCA-6DC89E6D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28" y="1065782"/>
            <a:ext cx="5847904" cy="44552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F47C3C9-4EC0-8A2E-44CD-368E4E08FCBE}"/>
              </a:ext>
            </a:extLst>
          </p:cNvPr>
          <p:cNvSpPr txBox="1"/>
          <p:nvPr/>
        </p:nvSpPr>
        <p:spPr>
          <a:xfrm>
            <a:off x="7051864" y="1645456"/>
            <a:ext cx="4892040" cy="3062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presse locale relate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porteuses et porteurs des prix dans les paniers fleuris à la parade.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premier plan le premier tir de la cible Juniors, le jeune Michel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Gétaz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Jean-Pierre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B034C4-34B3-8BA9-AA83-6BCD3FEC891C}"/>
              </a:ext>
            </a:extLst>
          </p:cNvPr>
          <p:cNvSpPr txBox="1"/>
          <p:nvPr/>
        </p:nvSpPr>
        <p:spPr>
          <a:xfrm>
            <a:off x="5392674" y="6240178"/>
            <a:ext cx="1534668" cy="76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Papegay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1976</a:t>
            </a:r>
            <a:endParaRPr lang="fr-CH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6532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251A18-FF7E-9347-6BE8-E64C3F367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62" y="851667"/>
            <a:ext cx="3601212" cy="49471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92C31A-2EB0-583B-CAE7-C81EA1DBAEC1}"/>
              </a:ext>
            </a:extLst>
          </p:cNvPr>
          <p:cNvSpPr txBox="1"/>
          <p:nvPr/>
        </p:nvSpPr>
        <p:spPr>
          <a:xfrm>
            <a:off x="6096000" y="2695241"/>
            <a:ext cx="4711674" cy="1467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Michel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Gétaz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fils de Jean-Pierre François Samuel. </a:t>
            </a:r>
            <a:endParaRPr lang="fr-CH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Mousquetaire à 16 ans et Roy la même année en 1976</a:t>
            </a:r>
            <a:endParaRPr lang="fr-CH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B44649-A93E-C3A7-E634-60C2AB2982B3}"/>
              </a:ext>
            </a:extLst>
          </p:cNvPr>
          <p:cNvSpPr txBox="1"/>
          <p:nvPr/>
        </p:nvSpPr>
        <p:spPr>
          <a:xfrm>
            <a:off x="5486400" y="6172009"/>
            <a:ext cx="1534668" cy="76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Papegay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1976</a:t>
            </a:r>
            <a:endParaRPr lang="fr-CH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58721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6D863E-050A-1281-FB6C-935F5E04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07" y="658465"/>
            <a:ext cx="7426082" cy="5338652"/>
          </a:xfrm>
          <a:prstGeom prst="rect">
            <a:avLst/>
          </a:prstGeom>
        </p:spPr>
      </p:pic>
      <p:sp>
        <p:nvSpPr>
          <p:cNvPr id="3" name="Sous-titre 6">
            <a:extLst>
              <a:ext uri="{FF2B5EF4-FFF2-40B4-BE49-F238E27FC236}">
                <a16:creationId xmlns:a16="http://schemas.microsoft.com/office/drawing/2014/main" id="{3AC0286F-5629-F0C3-03A1-A1B42B13FB1B}"/>
              </a:ext>
            </a:extLst>
          </p:cNvPr>
          <p:cNvSpPr txBox="1">
            <a:spLocks/>
          </p:cNvSpPr>
          <p:nvPr/>
        </p:nvSpPr>
        <p:spPr>
          <a:xfrm>
            <a:off x="5368940" y="6155613"/>
            <a:ext cx="2032477" cy="5431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1901  </a:t>
            </a:r>
            <a:r>
              <a:rPr lang="fr-FR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Papegay</a:t>
            </a:r>
            <a:r>
              <a:rPr lang="fr-FR" b="1" dirty="0"/>
              <a:t> 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56684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B5EED6-D5C9-D8F3-3D5C-B0695EA36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268" y="723362"/>
            <a:ext cx="7431464" cy="53204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F591DA-38F2-C9FE-783B-03938DE0C8C7}"/>
              </a:ext>
            </a:extLst>
          </p:cNvPr>
          <p:cNvSpPr txBox="1"/>
          <p:nvPr/>
        </p:nvSpPr>
        <p:spPr>
          <a:xfrm>
            <a:off x="3419094" y="6217596"/>
            <a:ext cx="61036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Cortège Grand rue en 1976 avec le Roy Michel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Gétaz</a:t>
            </a:r>
            <a:endParaRPr lang="fr-CH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10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471912-E656-A7E9-BE61-FBC00BB9C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54" y="1009269"/>
            <a:ext cx="6762524" cy="48394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666E2B-D089-DC1D-9274-E0660B30A05B}"/>
              </a:ext>
            </a:extLst>
          </p:cNvPr>
          <p:cNvSpPr txBox="1"/>
          <p:nvPr/>
        </p:nvSpPr>
        <p:spPr>
          <a:xfrm>
            <a:off x="7918209" y="1609687"/>
            <a:ext cx="3520440" cy="363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Michel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Gétaz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fils de Jean-Pierre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Roy 1976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Sylvio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gauche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Olivier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Chastellain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droite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915939-556A-F936-AF2C-C3EF974172D3}"/>
              </a:ext>
            </a:extLst>
          </p:cNvPr>
          <p:cNvSpPr txBox="1"/>
          <p:nvPr/>
        </p:nvSpPr>
        <p:spPr>
          <a:xfrm>
            <a:off x="5328666" y="6217729"/>
            <a:ext cx="1534668" cy="76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Papegay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1976</a:t>
            </a:r>
            <a:endParaRPr lang="fr-CH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33613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625ACA-0450-66FC-39DA-81EC6A0A2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160" y="624078"/>
            <a:ext cx="7597679" cy="53835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AC5D0A4-2958-3889-FB9B-A1DCBB892B8B}"/>
              </a:ext>
            </a:extLst>
          </p:cNvPr>
          <p:cNvSpPr txBox="1"/>
          <p:nvPr/>
        </p:nvSpPr>
        <p:spPr>
          <a:xfrm>
            <a:off x="3302889" y="6233922"/>
            <a:ext cx="544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Fanfare la Lyre de la Tour-de-Peilz 1976 lors du </a:t>
            </a:r>
            <a:r>
              <a:rPr lang="fr-F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Papegay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7418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28245A-B16B-E26E-0E8A-C00586AD7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58" y="843677"/>
            <a:ext cx="2990026" cy="27900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B57D6D-9ED4-264E-4705-65BEAC163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50" y="843677"/>
            <a:ext cx="3646792" cy="27900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E3CC06-CFF3-5B62-D185-14F19D277AC8}"/>
              </a:ext>
            </a:extLst>
          </p:cNvPr>
          <p:cNvSpPr txBox="1"/>
          <p:nvPr/>
        </p:nvSpPr>
        <p:spPr>
          <a:xfrm>
            <a:off x="5577840" y="6219099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1992 </a:t>
            </a:r>
            <a:endParaRPr lang="fr-CH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C1C9F3-1392-BF3D-9ECC-DD1D890F96D7}"/>
              </a:ext>
            </a:extLst>
          </p:cNvPr>
          <p:cNvSpPr txBox="1"/>
          <p:nvPr/>
        </p:nvSpPr>
        <p:spPr>
          <a:xfrm>
            <a:off x="7920408" y="1048453"/>
            <a:ext cx="34221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96 points c'est Jean-Claude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Tornier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qui est sacré Roy du tir, et félicité par </a:t>
            </a:r>
            <a:r>
              <a:rPr lang="fr-CH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Alfred-François </a:t>
            </a:r>
            <a:r>
              <a:rPr lang="fr-CH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Chez les juniors c'est François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Richon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(fils de Gérald) qui termine en tête au coup centré avec 94 points</a:t>
            </a:r>
          </a:p>
          <a:p>
            <a:endParaRPr lang="fr-CH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A9860E-CE47-A33A-A67F-5F1A46AF7AE9}"/>
              </a:ext>
            </a:extLst>
          </p:cNvPr>
          <p:cNvSpPr txBox="1"/>
          <p:nvPr/>
        </p:nvSpPr>
        <p:spPr>
          <a:xfrm>
            <a:off x="991459" y="4138661"/>
            <a:ext cx="103928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C'est presque une révolution ! </a:t>
            </a:r>
          </a:p>
          <a:p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l'occasion de sa 418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assemblée, les femmes seront bientôt admises au tir à 300 mètres pour une période d'essai de 3 ans</a:t>
            </a:r>
          </a:p>
          <a:p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Ouverture du tir pour les jeunes entre 13 et 15 ans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55981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7C8653-22D6-C07F-4FC6-99F09022C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02" y="619169"/>
            <a:ext cx="7962138" cy="54158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505C426-FC86-8361-CC9E-E7EC59AEFFFF}"/>
              </a:ext>
            </a:extLst>
          </p:cNvPr>
          <p:cNvSpPr txBox="1"/>
          <p:nvPr/>
        </p:nvSpPr>
        <p:spPr>
          <a:xfrm>
            <a:off x="760857" y="6257925"/>
            <a:ext cx="1180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Juin 1992 : Tirs à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Bretaye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gauche à droite : Henri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Desclouds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Raymond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Trottet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Philippe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Jacques Balmat</a:t>
            </a:r>
            <a:endParaRPr lang="fr-CH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28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B0E76A3-27CA-9ACD-1B1C-56C18E884902}"/>
              </a:ext>
            </a:extLst>
          </p:cNvPr>
          <p:cNvSpPr txBox="1"/>
          <p:nvPr/>
        </p:nvSpPr>
        <p:spPr>
          <a:xfrm>
            <a:off x="8290560" y="1892731"/>
            <a:ext cx="28041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presse locale relate: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Ouverture aux femmes, sœurs et filles de Mousquetaires !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Christiane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Beyeler-Vodoz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réalisé le meilleur score avec 100 points et a battu les hommes !</a:t>
            </a:r>
            <a:endParaRPr lang="fr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0D9E30-D0B7-B36B-E03C-6751B020D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72" y="1304961"/>
            <a:ext cx="6944659" cy="37947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53A47B-3BC7-C5B1-EC37-EB17F425FDE6}"/>
              </a:ext>
            </a:extLst>
          </p:cNvPr>
          <p:cNvSpPr txBox="1"/>
          <p:nvPr/>
        </p:nvSpPr>
        <p:spPr>
          <a:xfrm>
            <a:off x="5666232" y="6171259"/>
            <a:ext cx="109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1993</a:t>
            </a:r>
            <a:endParaRPr lang="fr-CH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31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129EA89-B0AE-9E4F-EDE1-BDD87E5BAAC3}"/>
              </a:ext>
            </a:extLst>
          </p:cNvPr>
          <p:cNvSpPr txBox="1"/>
          <p:nvPr/>
        </p:nvSpPr>
        <p:spPr>
          <a:xfrm>
            <a:off x="4189476" y="6182415"/>
            <a:ext cx="405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1995 : instauration du tir au Perroquet </a:t>
            </a:r>
            <a:endParaRPr lang="fr-CH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52325F-9A2E-4DF6-D5F4-E4DD5AC5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78" y="1582706"/>
            <a:ext cx="4576946" cy="31696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ED9142-62DA-EECC-2B18-113A3D775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53" y="1582706"/>
            <a:ext cx="4671598" cy="31696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B6528D-D782-3A84-C3FC-22B79F23B1DF}"/>
              </a:ext>
            </a:extLst>
          </p:cNvPr>
          <p:cNvSpPr txBox="1"/>
          <p:nvPr/>
        </p:nvSpPr>
        <p:spPr>
          <a:xfrm>
            <a:off x="6438953" y="1041594"/>
            <a:ext cx="4791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Jean-Pierre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Gétaz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Roy du tir, et Jean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Trottet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sa droite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D698B98-8195-86CD-1E4C-92C75D313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824" y="2855301"/>
            <a:ext cx="989129" cy="9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1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DF6167-C6D8-8AAE-A339-68780403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68" y="955834"/>
            <a:ext cx="5394853" cy="41623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993E4E5-132B-898E-DB70-65CA1F462FBC}"/>
              </a:ext>
            </a:extLst>
          </p:cNvPr>
          <p:cNvSpPr txBox="1"/>
          <p:nvPr/>
        </p:nvSpPr>
        <p:spPr>
          <a:xfrm>
            <a:off x="2189637" y="6251791"/>
            <a:ext cx="820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1999 : 425ème anniversaire de la Société des Mousquetaires de la Tour-de-Peilz</a:t>
            </a:r>
            <a:endParaRPr lang="fr-CH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D682B6-B84C-E09E-DEF2-D07132FACFE5}"/>
              </a:ext>
            </a:extLst>
          </p:cNvPr>
          <p:cNvSpPr txBox="1"/>
          <p:nvPr/>
        </p:nvSpPr>
        <p:spPr>
          <a:xfrm>
            <a:off x="6363767" y="2292356"/>
            <a:ext cx="5239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Membre junior, à 19 ans François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Richon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été sacré Roy de la fête en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Gilamont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Neuf femmes ont participé sur 47 tireurs</a:t>
            </a:r>
          </a:p>
          <a:p>
            <a:endParaRPr lang="fr-FR" dirty="0"/>
          </a:p>
          <a:p>
            <a:endParaRPr lang="fr-CH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A6D0D0-06BE-1BD2-8DCE-80EBAF1AA57E}"/>
              </a:ext>
            </a:extLst>
          </p:cNvPr>
          <p:cNvSpPr txBox="1"/>
          <p:nvPr/>
        </p:nvSpPr>
        <p:spPr>
          <a:xfrm>
            <a:off x="895868" y="5242300"/>
            <a:ext cx="7458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droite de la photo avec pardessus de pluie : </a:t>
            </a:r>
          </a:p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Albert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Curchod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historien pour notre Société et père de Pierre-Olivier ancien Président</a:t>
            </a:r>
            <a:endParaRPr lang="fr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2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93E4E5-132B-898E-DB70-65CA1F462FBC}"/>
              </a:ext>
            </a:extLst>
          </p:cNvPr>
          <p:cNvSpPr txBox="1"/>
          <p:nvPr/>
        </p:nvSpPr>
        <p:spPr>
          <a:xfrm>
            <a:off x="643317" y="6128308"/>
            <a:ext cx="114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2014 : Première reconnaissance de membres féminins au sein de l'Abbaye des Mousquetaires de la Tour-de-Peilz</a:t>
            </a:r>
            <a:endParaRPr lang="fr-CH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D682B6-B84C-E09E-DEF2-D07132FACFE5}"/>
              </a:ext>
            </a:extLst>
          </p:cNvPr>
          <p:cNvSpPr txBox="1"/>
          <p:nvPr/>
        </p:nvSpPr>
        <p:spPr>
          <a:xfrm>
            <a:off x="5539310" y="1380744"/>
            <a:ext cx="642156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gauche à droite :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Agnès Brigitte, fille de Philippe-Daniel est née le 20 septembre 1990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Eloïse Marie Elisabeth, fille de Jean-Pierre est née le 05 mai 1986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Anne-Aurélie, fille d'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Eric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-Michel est née le 30 septembre 1980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Curchod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Joëlle Andrea, fille de Pierre-Olivier est née le 12 avril 1995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Richon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Christiane Sophie, fille de Gérald est née le 23 avril 1968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Vodoz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Christiane Mathilde, fille de Daniel est née le 17 mai 1964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sont accueillies sous les applaudissement de l'assemblée !</a:t>
            </a:r>
            <a:endParaRPr lang="fr-FR" dirty="0"/>
          </a:p>
          <a:p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89E094-209F-2CA9-3968-49B56A02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0" y="1414605"/>
            <a:ext cx="4903470" cy="367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4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93E4E5-132B-898E-DB70-65CA1F462FBC}"/>
              </a:ext>
            </a:extLst>
          </p:cNvPr>
          <p:cNvSpPr txBox="1"/>
          <p:nvPr/>
        </p:nvSpPr>
        <p:spPr>
          <a:xfrm>
            <a:off x="4819650" y="6179600"/>
            <a:ext cx="21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 :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Papegay</a:t>
            </a:r>
            <a:endParaRPr lang="fr-CH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D682B6-B84C-E09E-DEF2-D07132FACFE5}"/>
              </a:ext>
            </a:extLst>
          </p:cNvPr>
          <p:cNvSpPr txBox="1"/>
          <p:nvPr/>
        </p:nvSpPr>
        <p:spPr>
          <a:xfrm>
            <a:off x="5884545" y="2518503"/>
            <a:ext cx="48735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Roy 2017 Joëlle </a:t>
            </a:r>
            <a:r>
              <a:rPr lang="fr-FR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Curchod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couronnée, puisqu’il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s'agit d'une Reine pour la première fois dans</a:t>
            </a:r>
          </a:p>
          <a:p>
            <a:endParaRPr lang="fr-FR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l’Histoire des Mousquetaires</a:t>
            </a:r>
          </a:p>
          <a:p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ECF161-8E0C-1088-E1DF-DECBC0EC8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72" y="1781980"/>
            <a:ext cx="4060892" cy="30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09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C98A297-6D49-38B7-75C9-46F531C585DC}"/>
              </a:ext>
            </a:extLst>
          </p:cNvPr>
          <p:cNvSpPr txBox="1"/>
          <p:nvPr/>
        </p:nvSpPr>
        <p:spPr>
          <a:xfrm>
            <a:off x="2292376" y="6202377"/>
            <a:ext cx="7460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 avril 1903    Fête du Centenaire de l'Indépendance du Canton de Vaud</a:t>
            </a:r>
            <a:r>
              <a:rPr lang="fr-FR" b="1" dirty="0"/>
              <a:t> </a:t>
            </a:r>
            <a:endParaRPr lang="fr-CH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AC0071-254B-BE61-B6DA-68DD6D0B9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191" y="543264"/>
            <a:ext cx="3700049" cy="55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14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65512F6-703B-64F7-7848-7665F6EBC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248" y="642322"/>
            <a:ext cx="6942036" cy="542929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023288-3226-178F-F6DD-E5742E063264}"/>
              </a:ext>
            </a:extLst>
          </p:cNvPr>
          <p:cNvSpPr txBox="1"/>
          <p:nvPr/>
        </p:nvSpPr>
        <p:spPr>
          <a:xfrm>
            <a:off x="2745715" y="6215678"/>
            <a:ext cx="6700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1903 : Fête du Centenaire de l'Indépendance du Canton de Vaud</a:t>
            </a:r>
            <a:r>
              <a:rPr lang="fr-FR" b="1" dirty="0"/>
              <a:t> 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817474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0B1D8C-258B-86A3-175C-C4F2D8E2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3" y="645831"/>
            <a:ext cx="7086065" cy="53309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95F8D4-1320-3197-4FAD-C0ED0788B28A}"/>
              </a:ext>
            </a:extLst>
          </p:cNvPr>
          <p:cNvSpPr txBox="1"/>
          <p:nvPr/>
        </p:nvSpPr>
        <p:spPr>
          <a:xfrm>
            <a:off x="1838846" y="6212169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fr-FR" sz="1800" b="1" i="0" u="none" strike="noStrike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août 1919, remise des médailles 1914-1918</a:t>
            </a:r>
            <a:endParaRPr lang="fr-CH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390E05-934F-50E2-03D9-0C92853D19C0}"/>
              </a:ext>
            </a:extLst>
          </p:cNvPr>
          <p:cNvSpPr txBox="1"/>
          <p:nvPr/>
        </p:nvSpPr>
        <p:spPr>
          <a:xfrm>
            <a:off x="7832824" y="1049149"/>
            <a:ext cx="38820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gauche à droite :</a:t>
            </a:r>
          </a:p>
          <a:p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François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Dragaz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Gustave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Richon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François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Jules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Vodoz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Adolphe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Dragaz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 Grangier</a:t>
            </a:r>
          </a:p>
          <a:p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Porte-drapeau :</a:t>
            </a:r>
          </a:p>
          <a:p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Jules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Trottet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Georges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Trottet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Marius Grangier</a:t>
            </a:r>
          </a:p>
          <a:p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civil :</a:t>
            </a:r>
          </a:p>
          <a:p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César Grangier Président des Mousquetaires</a:t>
            </a:r>
          </a:p>
        </p:txBody>
      </p:sp>
    </p:spTree>
    <p:extLst>
      <p:ext uri="{BB962C8B-B14F-4D97-AF65-F5344CB8AC3E}">
        <p14:creationId xmlns:p14="http://schemas.microsoft.com/office/powerpoint/2010/main" val="649682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D062C2-731D-0F0D-2DFA-4F7480F8F47B}"/>
              </a:ext>
            </a:extLst>
          </p:cNvPr>
          <p:cNvSpPr txBox="1"/>
          <p:nvPr/>
        </p:nvSpPr>
        <p:spPr>
          <a:xfrm>
            <a:off x="4452184" y="6126169"/>
            <a:ext cx="3539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1924 : 350ème anniversaire</a:t>
            </a:r>
            <a:r>
              <a:rPr lang="fr-CH" b="1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F776FA-80C0-CC03-475E-32343FEE79FF}"/>
              </a:ext>
            </a:extLst>
          </p:cNvPr>
          <p:cNvSpPr txBox="1"/>
          <p:nvPr/>
        </p:nvSpPr>
        <p:spPr>
          <a:xfrm>
            <a:off x="7488937" y="2743992"/>
            <a:ext cx="3640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Papegay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Louis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Bény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Roy reçoit la plaque officielle du  Vice-président Emile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Gétaz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A3A894-1238-9E70-85D1-83378A337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53" y="1243895"/>
            <a:ext cx="5815203" cy="40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D062C2-731D-0F0D-2DFA-4F7480F8F47B}"/>
              </a:ext>
            </a:extLst>
          </p:cNvPr>
          <p:cNvSpPr txBox="1"/>
          <p:nvPr/>
        </p:nvSpPr>
        <p:spPr>
          <a:xfrm>
            <a:off x="4077280" y="5841716"/>
            <a:ext cx="6218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1924 : 350ème anniversaire</a:t>
            </a:r>
          </a:p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</a:rPr>
              <a:t>1931 :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Papegay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</a:rPr>
              <a:t> 1931 &amp; Promotions La Tour</a:t>
            </a:r>
            <a:r>
              <a:rPr lang="fr-CH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" name="pap1924">
            <a:hlinkClick r:id="" action="ppaction://media"/>
            <a:extLst>
              <a:ext uri="{FF2B5EF4-FFF2-40B4-BE49-F238E27FC236}">
                <a16:creationId xmlns:a16="http://schemas.microsoft.com/office/drawing/2014/main" id="{6D6DCFFD-2CC7-5250-C736-928D620060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160" y="430424"/>
            <a:ext cx="9427464" cy="53029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44F609-1B66-0648-D2FE-4931D7E3AB5C}"/>
              </a:ext>
            </a:extLst>
          </p:cNvPr>
          <p:cNvSpPr txBox="1"/>
          <p:nvPr/>
        </p:nvSpPr>
        <p:spPr>
          <a:xfrm>
            <a:off x="8022269" y="6596390"/>
            <a:ext cx="4169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Avec l'aimable autorisation d'Edouard </a:t>
            </a:r>
            <a:r>
              <a:rPr lang="fr-FR" sz="1100" dirty="0" err="1"/>
              <a:t>Curchod</a:t>
            </a:r>
            <a:r>
              <a:rPr lang="fr-FR" sz="1100" dirty="0"/>
              <a:t>, photographe à Vevey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221904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32000">
        <p159:morph option="byObject"/>
      </p:transition>
    </mc:Choice>
    <mc:Fallback xmlns="">
      <p:transition spd="slow" advClick="0" advTm="3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567</TotalTime>
  <Words>1316</Words>
  <Application>Microsoft Office PowerPoint</Application>
  <PresentationFormat>Grand écran</PresentationFormat>
  <Paragraphs>252</Paragraphs>
  <Slides>49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3" baseType="lpstr">
      <vt:lpstr>Arial</vt:lpstr>
      <vt:lpstr>Calibri</vt:lpstr>
      <vt:lpstr>Gill Sans MT</vt:lpstr>
      <vt:lpstr>Galerie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</dc:creator>
  <cp:lastModifiedBy>Vincent Sillig</cp:lastModifiedBy>
  <cp:revision>93</cp:revision>
  <dcterms:created xsi:type="dcterms:W3CDTF">2024-05-18T07:31:28Z</dcterms:created>
  <dcterms:modified xsi:type="dcterms:W3CDTF">2024-06-30T13:04:38Z</dcterms:modified>
</cp:coreProperties>
</file>